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8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01.02.2022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846640" cy="2036439"/>
          </a:xfrm>
        </p:spPr>
        <p:txBody>
          <a:bodyPr/>
          <a:lstStyle/>
          <a:p>
            <a:pPr algn="ctr"/>
            <a:r>
              <a:rPr lang="ru-RU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Урок </a:t>
            </a:r>
            <a:r>
              <a:rPr lang="ru-RU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ПАДЕЖИ</a:t>
            </a:r>
          </a:p>
        </p:txBody>
      </p:sp>
    </p:spTree>
    <p:extLst>
      <p:ext uri="{BB962C8B-B14F-4D97-AF65-F5344CB8AC3E}">
        <p14:creationId xmlns:p14="http://schemas.microsoft.com/office/powerpoint/2010/main" val="2044115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39552" y="404664"/>
            <a:ext cx="8064896" cy="554461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турецком языке существует 3 прострастраненных падежа: </a:t>
            </a:r>
            <a:r>
              <a:rPr lang="kk-KZ" sz="22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местный, направительный </a:t>
            </a:r>
            <a:r>
              <a:rPr lang="ru-RU" sz="22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(дательный) и исходный, </a:t>
            </a:r>
            <a:r>
              <a:rPr lang="ru-RU" sz="220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винтельный</a:t>
            </a:r>
            <a:r>
              <a:rPr lang="ru-RU" sz="22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 же </a:t>
            </a:r>
            <a:r>
              <a:rPr lang="ru-RU" sz="22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родительный и творительный падежи. </a:t>
            </a:r>
          </a:p>
          <a:p>
            <a:pPr marL="45720" indent="0" algn="ctr">
              <a:buNone/>
            </a:pP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Местный падеж</a:t>
            </a:r>
          </a:p>
          <a:p>
            <a:pPr marL="502920" indent="-457200"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обозначения места нахождения предметы, отвечая на вопросы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nerebe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?- </a:t>
            </a: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где? в чем? на чем?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Kimde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– </a:t>
            </a: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кого? </a:t>
            </a:r>
          </a:p>
          <a:p>
            <a:pPr marL="502920" indent="-457200">
              <a:buFont typeface="Arial" panose="020B0604020202020204" pitchFamily="34" charset="0"/>
              <a:buChar char="•"/>
            </a:pP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Аффикс местного падежа имеет 4 варианта: </a:t>
            </a:r>
            <a:r>
              <a:rPr lang="kk-KZ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da/ -de/ -ta/ -t</a:t>
            </a:r>
            <a:r>
              <a:rPr lang="kk-KZ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lang="kk-KZ" sz="2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2920" indent="-457200">
              <a:buFont typeface="Arial" panose="020B0604020202020204" pitchFamily="34" charset="0"/>
              <a:buChar char="•"/>
            </a:pP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употреблении падежа с местоимениями имейте в виду, что с местоимением </a:t>
            </a: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местным падежом пишется буква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02920" indent="-457200">
              <a:buFont typeface="Arial" panose="020B0604020202020204" pitchFamily="34" charset="0"/>
              <a:buChar char="•"/>
            </a:pPr>
            <a:r>
              <a:rPr lang="en-US" sz="2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çok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него много денег</a:t>
            </a:r>
          </a:p>
          <a:p>
            <a:pPr marL="45720" indent="0">
              <a:buNone/>
            </a:pPr>
            <a:endParaRPr lang="kk-KZ" sz="2000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509120"/>
            <a:ext cx="3600400" cy="204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2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nereden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–</a:t>
            </a:r>
            <a:r>
              <a:rPr lang="kk-KZ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откуда? –из чего?</a:t>
            </a:r>
          </a:p>
          <a:p>
            <a:pPr marL="109728" indent="0">
              <a:buNone/>
            </a:pP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Kimden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- </a:t>
            </a:r>
            <a:r>
              <a:rPr lang="kk-KZ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кого?</a:t>
            </a:r>
          </a:p>
          <a:p>
            <a:pPr marL="109728" indent="0">
              <a:buNone/>
            </a:pP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Аффикс имеет 4 варианта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аналогии с аффиксом местного падежа): </a:t>
            </a:r>
            <a:r>
              <a:rPr lang="kk-KZ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-den/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tan/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</a:t>
            </a:r>
            <a:r>
              <a:rPr lang="kk-KZ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(…из,…от)</a:t>
            </a:r>
          </a:p>
          <a:p>
            <a:pPr marL="109728" indent="0">
              <a:buNone/>
            </a:pP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Исходный падеж также прибавляется к существительным и местоимениям. После имени собственных он тоже пишется через апостроф: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Ahmet’ten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Ахмета,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Ankara’dan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Анкары.     С местоимениям </a:t>
            </a:r>
            <a:r>
              <a:rPr lang="kk-KZ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исодным падежом пишется буква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109728" indent="0">
              <a:buNone/>
            </a:pP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kitap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alıyurum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беру у него книгу.</a:t>
            </a:r>
            <a:endParaRPr lang="kk-KZ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kk-KZ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Исходный падеж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88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11968"/>
          </a:xfrm>
        </p:spPr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/-den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almak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покупать, брать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mağaza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almak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покупать в магазине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покупать откуда?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/-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kormak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бояться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köpek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kormak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бояться собаки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испытывать страх от чего- либо?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/-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nefret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etmek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ненавидеть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yalan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nefret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etmek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ненавидеть ложь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испытывать ненависть от чего-либо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/-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hoşlanmek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нравиться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hoşlanıyorum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мне нравишься/ я от тебя в восторге)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/-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bahsetmek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рассказать, говорить, упоминать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film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bahstemek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разговаривать о фильме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/-den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asılmak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bıkmak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надоедать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/-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yorulmak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уставать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/-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özür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dilemek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просить прощение</a:t>
            </a:r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/-den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memnun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kalmak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оставаться довольным </a:t>
            </a:r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kk-KZ" b="1" dirty="0" smtClean="0"/>
          </a:p>
          <a:p>
            <a:pPr>
              <a:buFont typeface="Arial" panose="020B0604020202020204" pitchFamily="34" charset="0"/>
              <a:buChar char="•"/>
            </a:pPr>
            <a:endParaRPr lang="kk-KZ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kk-KZ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Глаголы, которые употребляются только с исходным падежом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264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Направительный (или дательный) падеж отвечает на вопрос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neye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чему? </a:t>
            </a:r>
            <a:r>
              <a:rPr lang="kk-KZ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Nereye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?- 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куда? </a:t>
            </a:r>
            <a:r>
              <a:rPr lang="en-US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kime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кому?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Аффикс имеет 2 варианта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–а/-е</a:t>
            </a:r>
          </a:p>
          <a:p>
            <a:pPr marL="109728" indent="0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употребления:</a:t>
            </a:r>
          </a:p>
          <a:p>
            <a:pPr marL="109728" indent="0">
              <a:buNone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Babam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akşm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ev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geç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dönüy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 (g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önmek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поздно возращаться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Yolcular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uçağa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biniyorlar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binmek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садитьс на к-либо вид транспорта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kk-KZ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Направительный 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(Дательный) падеж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386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Если слово заканчиваетс на согласные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 k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то при прибавлении к нему аффикса направительного падежа, согласные переходят соответсвенно в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c d ğ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dolap-dolaba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uça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uça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ğa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самолет</a:t>
            </a:r>
          </a:p>
          <a:p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Второе: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употреблении направительного падежа с местоимениями, обратите внимание на местоимения в единственном числе в первом и втором лице! Они меняют свою гласную. Ну, 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местоимние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 букву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n: </a:t>
            </a:r>
            <a:endPara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BEN-BANA</a:t>
            </a:r>
          </a:p>
          <a:p>
            <a:pPr marL="109728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SEN-SANA</a:t>
            </a:r>
          </a:p>
          <a:p>
            <a:pPr marL="109728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O-ONA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kk-KZ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употреблении исходного падежа есть ряд особенностей которые надо запомнить</a:t>
            </a:r>
            <a:endParaRPr lang="ru-RU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603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-е/-а 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başlamak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начинать</a:t>
            </a:r>
          </a:p>
          <a:p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-е/-а </a:t>
            </a:r>
            <a:r>
              <a:rPr lang="en-US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karar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vermek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ринимать решение</a:t>
            </a:r>
          </a:p>
          <a:p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inanmak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верить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çal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şmak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работать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devam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etmek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подолжать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sevinmek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радоваться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yardım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etmek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помогать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izin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vermek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разрешать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engel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olmak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препятствовать 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alışmak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привыкать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benzemek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быть похожим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davet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etmek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приглашать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kızmak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злиться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şaşırmak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удивляться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karışmak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вмешиваться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sevinmek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радоваться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-е/-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katılmak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участвовать 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kk-KZ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kk-KZ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Направительным </a:t>
            </a:r>
            <a:r>
              <a:rPr lang="en-US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дательным</a:t>
            </a:r>
            <a:r>
              <a:rPr lang="en-US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kk-KZ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падежом всегда управляют слова и глаголы:</a:t>
            </a:r>
            <a:endParaRPr lang="ru-RU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283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 algn="ctr">
              <a:buNone/>
            </a:pPr>
            <a:r>
              <a:rPr lang="kk-KZ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kk-KZ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/-і,-</a:t>
            </a:r>
            <a:r>
              <a:rPr 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u,-ü </a:t>
            </a:r>
            <a:r>
              <a:rPr lang="ru-RU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–(у)</a:t>
            </a:r>
            <a:r>
              <a:rPr lang="en-US" sz="3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ru-RU" sz="35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marL="109728" indent="0" algn="ctr">
              <a:buNone/>
            </a:pPr>
            <a:endParaRPr lang="ru-RU" sz="3500" b="1" baseline="30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Винительный падеж оформляется, если:</a:t>
            </a:r>
          </a:p>
          <a:p>
            <a:pPr marL="109728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перед дополнением стоят указательные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местоимения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şu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ое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hangi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09728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Bana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kalem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–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 мне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(какую-то) ручку!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Bana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şu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kalemi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–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 мне ту ручку</a:t>
            </a:r>
          </a:p>
          <a:p>
            <a:pPr marL="109728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дополнение выржено личным местомением или вопроситльным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09728" indent="0"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Kahve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seviyorum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люблю кофе</a:t>
            </a:r>
          </a:p>
          <a:p>
            <a:pPr marL="109728" indent="0">
              <a:buNone/>
            </a:pP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seviyorum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люблю тебя </a:t>
            </a:r>
          </a:p>
          <a:p>
            <a:pPr marL="109728" indent="0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Если дополнение – имя собственное:</a:t>
            </a:r>
          </a:p>
          <a:p>
            <a:pPr marL="109728" indent="0"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Dün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otobüs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bekeldim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Anna’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bekeldim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9728" indent="0">
              <a:buNone/>
            </a:pPr>
            <a:endParaRPr lang="en-US" sz="2400" dirty="0" smtClean="0"/>
          </a:p>
          <a:p>
            <a:pPr marL="624078" indent="-514350">
              <a:buFont typeface="+mj-lt"/>
              <a:buAutoNum type="arabicPeriod"/>
            </a:pPr>
            <a:endParaRPr lang="ru-RU" dirty="0"/>
          </a:p>
          <a:p>
            <a:pPr marL="109728" indent="0" algn="ctr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kk-KZ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ВИНИТЕЛЬНЫЙ ПАДЕЖ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410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Послелог используется после сова, к которому относится.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случае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ile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два варианта его написания – отдельно или слитно:</a:t>
            </a:r>
          </a:p>
          <a:p>
            <a:pPr marL="109728" indent="0" algn="ctr">
              <a:buNone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ile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–(у)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С чем, с кем: (В значении союза «и» (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значение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употребляется часто со словами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beraber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birlikte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(вместе)</a:t>
            </a:r>
          </a:p>
          <a:p>
            <a:pPr marL="109728" indent="0">
              <a:buNone/>
            </a:pP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Kardeşim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ile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kardeşimle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denize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girdiyoruz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с братом едем на море</a:t>
            </a:r>
          </a:p>
          <a:p>
            <a:pPr>
              <a:buFontTx/>
              <a:buChar char="-"/>
            </a:pPr>
            <a:r>
              <a:rPr lang="ru-RU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Местоимения (личные и указательные) с этим послелогом употребляются в родительном падеже:</a:t>
            </a:r>
          </a:p>
          <a:p>
            <a:pPr marL="109728" indent="0">
              <a:buNone/>
            </a:pP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Seninle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konuşmak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istiyorum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хочу с тобой поговорить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kk-KZ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промощи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чего-либо (включая любой вид транспорта):</a:t>
            </a:r>
          </a:p>
          <a:p>
            <a:pPr marL="109728" indent="0">
              <a:buNone/>
            </a:pP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Kalemle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yaz</a:t>
            </a:r>
            <a:r>
              <a:rPr lang="en-US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ıyourum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я пишу ручкой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После </a:t>
            </a:r>
            <a:r>
              <a:rPr lang="en-US" sz="3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ile</a:t>
            </a:r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(творительный падеж)</a:t>
            </a:r>
            <a:endParaRPr lang="ru-RU" sz="3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537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78491"/>
          </a:xfrm>
        </p:spPr>
        <p:txBody>
          <a:bodyPr>
            <a:normAutofit fontScale="85000" lnSpcReduction="10000"/>
          </a:bodyPr>
          <a:lstStyle/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сказать, например: «Эта деньги Лейлы», или «Анкара- столица Турции»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в турецком языке используется родительный падеж и аффикс родительного падежа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–(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8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основ, заканчивающихся на гласную, аффикс принимает вид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ın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-nun, -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гармонии гласных), а после основ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соглассную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ın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ün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Родительный падеж отвечает на вопрос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Kimnin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(чей?, кого?) и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Neyin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(чего?</a:t>
            </a:r>
          </a:p>
          <a:p>
            <a:pPr marL="109728" indent="0"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+(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8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владельца + (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s)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8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(-Ia</a:t>
            </a:r>
            <a:r>
              <a:rPr lang="en-US" sz="28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rı</a:t>
            </a:r>
            <a:r>
              <a:rPr lang="en-US" sz="28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09728" indent="0" algn="ctr">
              <a:buNone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Leyla’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ın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sı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деньги Лейлы</a:t>
            </a:r>
          </a:p>
          <a:p>
            <a:pPr marL="109728" indent="0" algn="ctr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Türkiye'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başkent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столица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(чего? Чья?) Турции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 РОДИТЕЛЬНЫЙ ПАДЕЖ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093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89" y="1405580"/>
            <a:ext cx="7726822" cy="509135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 эти фразы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9370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545</TotalTime>
  <Words>923</Words>
  <Application>Microsoft Office PowerPoint</Application>
  <PresentationFormat>Экран (4:3)</PresentationFormat>
  <Paragraphs>84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Lucida Sans Unicode</vt:lpstr>
      <vt:lpstr>Times New Roman</vt:lpstr>
      <vt:lpstr>Verdana</vt:lpstr>
      <vt:lpstr>Wingdings 2</vt:lpstr>
      <vt:lpstr>Wingdings 3</vt:lpstr>
      <vt:lpstr>Открытая</vt:lpstr>
      <vt:lpstr>Урок 5  ПАДЕЖИ</vt:lpstr>
      <vt:lpstr>Презентация PowerPoint</vt:lpstr>
      <vt:lpstr>2. Исходный падеж</vt:lpstr>
      <vt:lpstr>Глаголы, которые употребляются только с исходным падежом</vt:lpstr>
      <vt:lpstr>Направительный (Дательный) падеж</vt:lpstr>
      <vt:lpstr>В употреблении исходного падежа есть ряд особенностей которые надо запомнить</vt:lpstr>
      <vt:lpstr>Направительным (дательным) падежом всегда управляют слова и глаголы:</vt:lpstr>
      <vt:lpstr>4. ВИНИТЕЛЬНЫЙ ПАДЕЖ</vt:lpstr>
      <vt:lpstr>5. После ile (творительный падеж)</vt:lpstr>
      <vt:lpstr>6. РОДИТЕЛЬНЫЙ ПАДЕЖ</vt:lpstr>
      <vt:lpstr>Запомните эти фразы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Dilnaz Kaisenova</dc:creator>
  <cp:lastModifiedBy>PC2019</cp:lastModifiedBy>
  <cp:revision>25</cp:revision>
  <dcterms:created xsi:type="dcterms:W3CDTF">2022-01-28T13:00:01Z</dcterms:created>
  <dcterms:modified xsi:type="dcterms:W3CDTF">2022-02-01T17:38:39Z</dcterms:modified>
</cp:coreProperties>
</file>